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319" r:id="rId2"/>
    <p:sldId id="320" r:id="rId3"/>
    <p:sldId id="321" r:id="rId4"/>
    <p:sldId id="258" r:id="rId5"/>
    <p:sldId id="259" r:id="rId6"/>
    <p:sldId id="279" r:id="rId7"/>
    <p:sldId id="280" r:id="rId8"/>
    <p:sldId id="281" r:id="rId9"/>
    <p:sldId id="282" r:id="rId10"/>
    <p:sldId id="283" r:id="rId11"/>
    <p:sldId id="284" r:id="rId12"/>
    <p:sldId id="285" r:id="rId13"/>
    <p:sldId id="286" r:id="rId14"/>
    <p:sldId id="287" r:id="rId15"/>
    <p:sldId id="292" r:id="rId16"/>
    <p:sldId id="294" r:id="rId17"/>
    <p:sldId id="295" r:id="rId18"/>
    <p:sldId id="293" r:id="rId19"/>
    <p:sldId id="301" r:id="rId20"/>
    <p:sldId id="302" r:id="rId21"/>
    <p:sldId id="303" r:id="rId22"/>
    <p:sldId id="304" r:id="rId23"/>
    <p:sldId id="305" r:id="rId24"/>
    <p:sldId id="306" r:id="rId25"/>
    <p:sldId id="307" r:id="rId26"/>
    <p:sldId id="308" r:id="rId27"/>
    <p:sldId id="309" r:id="rId28"/>
    <p:sldId id="310" r:id="rId29"/>
    <p:sldId id="311" r:id="rId30"/>
    <p:sldId id="312" r:id="rId31"/>
    <p:sldId id="313" r:id="rId32"/>
    <p:sldId id="314" r:id="rId33"/>
    <p:sldId id="315" r:id="rId34"/>
    <p:sldId id="316" r:id="rId35"/>
    <p:sldId id="317" r:id="rId36"/>
    <p:sldId id="318" r:id="rId3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без заголовка" id="{9A181447-939B-4C42-9425-116247A22417}">
          <p14:sldIdLst>
            <p14:sldId id="319"/>
            <p14:sldId id="320"/>
            <p14:sldId id="321"/>
            <p14:sldId id="258"/>
            <p14:sldId id="259"/>
            <p14:sldId id="279"/>
            <p14:sldId id="280"/>
            <p14:sldId id="281"/>
            <p14:sldId id="282"/>
            <p14:sldId id="283"/>
            <p14:sldId id="284"/>
            <p14:sldId id="285"/>
            <p14:sldId id="286"/>
            <p14:sldId id="287"/>
            <p14:sldId id="292"/>
            <p14:sldId id="294"/>
            <p14:sldId id="295"/>
            <p14:sldId id="293"/>
            <p14:sldId id="301"/>
            <p14:sldId id="302"/>
            <p14:sldId id="303"/>
            <p14:sldId id="304"/>
            <p14:sldId id="305"/>
            <p14:sldId id="306"/>
            <p14:sldId id="307"/>
            <p14:sldId id="308"/>
            <p14:sldId id="309"/>
            <p14:sldId id="310"/>
            <p14:sldId id="311"/>
            <p14:sldId id="312"/>
            <p14:sldId id="313"/>
            <p14:sldId id="314"/>
            <p14:sldId id="315"/>
            <p14:sldId id="316"/>
            <p14:sldId id="317"/>
            <p14:sldId id="31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82" d="100"/>
          <a:sy n="82" d="100"/>
        </p:scale>
        <p:origin x="1478" y="6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smtClean="0"/>
              <a:t>Образец заголовка</a:t>
            </a:r>
            <a:endParaRPr lang="ru-RU"/>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23.04.2024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30777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23.04.2024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8701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23.04.2024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881365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23.04.2024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1905059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smtClean="0"/>
              <a:t>Образец заголовка</a:t>
            </a:r>
            <a:endParaRPr lang="ru-RU"/>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23.04.2024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1320869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pPr/>
              <a:t>23.04.2024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3890861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pPr/>
              <a:t>23.04.2024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28256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pPr/>
              <a:t>23.04.2024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479106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23.04.2024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3443547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ru-RU"/>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23.04.2024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942664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ru-RU"/>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23.04.2024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1208816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4C71EC6-210F-42DE-9C53-41977AD35B3D}" type="datetimeFigureOut">
              <a:rPr lang="ru-RU" smtClean="0"/>
              <a:pPr/>
              <a:t>23.04.2024</a:t>
            </a:fld>
            <a:endParaRPr lang="ru-RU"/>
          </a:p>
        </p:txBody>
      </p:sp>
      <p:sp>
        <p:nvSpPr>
          <p:cNvPr id="5" name="Нижний колонтитул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9B0651-EE4F-4900-A07F-96A6BFA9D0F0}" type="slidenum">
              <a:rPr lang="ru-RU" smtClean="0"/>
              <a:pPr/>
              <a:t>‹#›</a:t>
            </a:fld>
            <a:endParaRPr lang="ru-RU"/>
          </a:p>
        </p:txBody>
      </p:sp>
    </p:spTree>
    <p:extLst>
      <p:ext uri="{BB962C8B-B14F-4D97-AF65-F5344CB8AC3E}">
        <p14:creationId xmlns:p14="http://schemas.microsoft.com/office/powerpoint/2010/main" val="2289338801"/>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1214754"/>
            <a:ext cx="6707088" cy="857250"/>
          </a:xfrm>
        </p:spPr>
        <p:txBody>
          <a:bodyPr>
            <a:normAutofit fontScale="90000"/>
          </a:bodyPr>
          <a:lstStyle/>
          <a:p>
            <a:pPr algn="l"/>
            <a:r>
              <a:rPr lang="en-US" dirty="0"/>
              <a:t>AL-FARABI KAZAKH NATIONAL UNIVERSITY</a:t>
            </a:r>
            <a:endParaRPr lang="ru-RU" dirty="0"/>
          </a:p>
        </p:txBody>
      </p:sp>
      <p:sp>
        <p:nvSpPr>
          <p:cNvPr id="4" name="TextBox 3"/>
          <p:cNvSpPr txBox="1"/>
          <p:nvPr/>
        </p:nvSpPr>
        <p:spPr>
          <a:xfrm>
            <a:off x="2195736" y="2192470"/>
            <a:ext cx="6480720" cy="954107"/>
          </a:xfrm>
          <a:prstGeom prst="rect">
            <a:avLst/>
          </a:prstGeom>
          <a:solidFill>
            <a:schemeClr val="bg1"/>
          </a:solidFill>
        </p:spPr>
        <p:txBody>
          <a:bodyPr wrap="square" rtlCol="0">
            <a:spAutoFit/>
          </a:bodyPr>
          <a:lstStyle/>
          <a:p>
            <a:r>
              <a:rPr lang="en-US" sz="2800" b="1" dirty="0">
                <a:latin typeface="Arial" panose="020B0604020202020204" pitchFamily="34" charset="0"/>
              </a:rPr>
              <a:t>Department of political science and political technologies</a:t>
            </a:r>
            <a:r>
              <a:rPr lang="ru-RU" sz="2800" b="1" dirty="0">
                <a:latin typeface="Arial" panose="020B0604020202020204" pitchFamily="34" charset="0"/>
              </a:rPr>
              <a:t> </a:t>
            </a:r>
          </a:p>
        </p:txBody>
      </p:sp>
      <p:sp>
        <p:nvSpPr>
          <p:cNvPr id="5" name="TextBox 4"/>
          <p:cNvSpPr txBox="1"/>
          <p:nvPr/>
        </p:nvSpPr>
        <p:spPr>
          <a:xfrm>
            <a:off x="2195736" y="3311188"/>
            <a:ext cx="6624736" cy="553998"/>
          </a:xfrm>
          <a:prstGeom prst="rect">
            <a:avLst/>
          </a:prstGeom>
          <a:noFill/>
        </p:spPr>
        <p:txBody>
          <a:bodyPr wrap="square" rtlCol="0">
            <a:spAutoFit/>
          </a:bodyPr>
          <a:lstStyle/>
          <a:p>
            <a:r>
              <a:rPr lang="en-US" sz="3000" b="1" dirty="0">
                <a:latin typeface="Arial" panose="020B0604020202020204" pitchFamily="34" charset="0"/>
                <a:cs typeface="Arial" panose="020B0604020202020204" pitchFamily="34" charset="0"/>
              </a:rPr>
              <a:t>Political systems and regimes</a:t>
            </a:r>
            <a:endParaRPr lang="ru-RU" sz="3000" b="1" dirty="0">
              <a:latin typeface="Arial" panose="020B0604020202020204" pitchFamily="34" charset="0"/>
              <a:cs typeface="Arial" panose="020B0604020202020204" pitchFamily="34" charset="0"/>
            </a:endParaRPr>
          </a:p>
        </p:txBody>
      </p:sp>
      <p:sp>
        <p:nvSpPr>
          <p:cNvPr id="6" name="TextBox 5"/>
          <p:cNvSpPr txBox="1"/>
          <p:nvPr/>
        </p:nvSpPr>
        <p:spPr>
          <a:xfrm>
            <a:off x="2339752" y="4306797"/>
            <a:ext cx="3240360" cy="830997"/>
          </a:xfrm>
          <a:prstGeom prst="rect">
            <a:avLst/>
          </a:prstGeom>
          <a:noFill/>
        </p:spPr>
        <p:txBody>
          <a:bodyPr wrap="square" rtlCol="0">
            <a:spAutoFit/>
          </a:bodyPr>
          <a:lstStyle/>
          <a:p>
            <a:r>
              <a:rPr lang="" sz="2400" b="1" dirty="0">
                <a:latin typeface="Arial" panose="020B0604020202020204" pitchFamily="34" charset="0"/>
              </a:rPr>
              <a:t>Abzhapparova A.A.</a:t>
            </a:r>
          </a:p>
          <a:p>
            <a:r>
              <a:rPr lang="en-US" sz="2400" b="1" dirty="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42208790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76672"/>
            <a:ext cx="8229600" cy="1595006"/>
          </a:xfrm>
        </p:spPr>
        <p:txBody>
          <a:bodyPr>
            <a:noAutofit/>
          </a:bodyPr>
          <a:lstStyle/>
          <a:p>
            <a:pPr algn="ctr"/>
            <a:r>
              <a:rPr lang="ru-RU" sz="2800" b="1" dirty="0">
                <a:solidFill>
                  <a:schemeClr val="tx1"/>
                </a:solidFill>
                <a:effectLst/>
              </a:rPr>
              <a:t>The process of transformation of the political system of Kazakhstan in its development has passed the following stages::</a:t>
            </a:r>
            <a:r>
              <a:rPr lang="ru-RU" sz="2800" dirty="0">
                <a:solidFill>
                  <a:schemeClr val="tx1"/>
                </a:solidFill>
                <a:effectLst/>
              </a:rPr>
              <a:t/>
            </a:r>
            <a:br>
              <a:rPr lang="ru-RU" sz="2800" dirty="0">
                <a:solidFill>
                  <a:schemeClr val="tx1"/>
                </a:solidFill>
                <a:effectLst/>
              </a:rPr>
            </a:br>
            <a:endParaRPr lang="ru-RU" sz="2800" dirty="0">
              <a:solidFill>
                <a:schemeClr val="tx1"/>
              </a:solidFill>
            </a:endParaRPr>
          </a:p>
        </p:txBody>
      </p:sp>
      <p:sp>
        <p:nvSpPr>
          <p:cNvPr id="3" name="Объект 2"/>
          <p:cNvSpPr>
            <a:spLocks noGrp="1"/>
          </p:cNvSpPr>
          <p:nvPr>
            <p:ph idx="1"/>
          </p:nvPr>
        </p:nvSpPr>
        <p:spPr>
          <a:xfrm>
            <a:off x="457200" y="1928802"/>
            <a:ext cx="8229600" cy="4078489"/>
          </a:xfrm>
        </p:spPr>
        <p:txBody>
          <a:bodyPr>
            <a:normAutofit/>
          </a:bodyPr>
          <a:lstStyle/>
          <a:p>
            <a:pPr marL="109728" indent="457200" algn="just">
              <a:buNone/>
            </a:pPr>
            <a:r>
              <a:rPr lang="ru-RU" b="1" dirty="0"/>
              <a:t>1990-1993 </a:t>
            </a:r>
            <a:r>
              <a:rPr lang="ru-RU" dirty="0"/>
              <a:t>- liberal-democratic traditions were introduced into the public life of the republic;</a:t>
            </a:r>
          </a:p>
          <a:p>
            <a:pPr marL="109728" indent="457200" algn="just">
              <a:buNone/>
            </a:pPr>
            <a:r>
              <a:rPr lang="ru-RU" b="1" dirty="0"/>
              <a:t>1993-1995 </a:t>
            </a:r>
            <a:r>
              <a:rPr lang="ru-RU" dirty="0"/>
              <a:t>- new Constitutions of the Republic of Kazakhstan have been adopted, a number of civil society institutions have been established, and the Assembly of People of Kazakhstan has been established;</a:t>
            </a:r>
          </a:p>
          <a:p>
            <a:pPr marL="109728" indent="457200" algn="just">
              <a:buNone/>
            </a:pPr>
            <a:r>
              <a:rPr lang="ru-RU" b="1" dirty="0"/>
              <a:t>1995-1998 </a:t>
            </a:r>
            <a:r>
              <a:rPr lang="ru-RU" dirty="0"/>
              <a:t>- power was reallocated, a bicameral parliament was elected for the first time, which led to the beginning of political transformations;</a:t>
            </a:r>
          </a:p>
          <a:p>
            <a:pPr marL="109728" indent="457200" algn="just">
              <a:buNone/>
            </a:pPr>
            <a:r>
              <a:rPr lang="ru-RU" b="1" dirty="0"/>
              <a:t>1998-present </a:t>
            </a:r>
            <a:r>
              <a:rPr lang="ru-RU" dirty="0"/>
              <a:t>- Further democratization of Kazakhstan is taking place in accordance with the traditions and principles of Western democracies.</a:t>
            </a:r>
          </a:p>
          <a:p>
            <a:endParaRPr lang="ru-RU" dirty="0"/>
          </a:p>
        </p:txBody>
      </p:sp>
    </p:spTree>
    <p:extLst>
      <p:ext uri="{BB962C8B-B14F-4D97-AF65-F5344CB8AC3E}">
        <p14:creationId xmlns:p14="http://schemas.microsoft.com/office/powerpoint/2010/main" val="2068857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4294967295"/>
          </p:nvPr>
        </p:nvSpPr>
        <p:spPr>
          <a:xfrm>
            <a:off x="0" y="714375"/>
            <a:ext cx="7416800" cy="5386388"/>
          </a:xfrm>
        </p:spPr>
        <p:txBody>
          <a:bodyPr>
            <a:normAutofit/>
          </a:bodyPr>
          <a:lstStyle/>
          <a:p>
            <a:pPr marL="109728" indent="457200" algn="just">
              <a:buNone/>
            </a:pPr>
            <a:r>
              <a:rPr lang="ru-RU" dirty="0"/>
              <a:t>The main directions of the political reform program were defined in the speeches of the Head of State in 2005-2006 and include the following provisions:</a:t>
            </a:r>
          </a:p>
          <a:p>
            <a:pPr marL="109728" indent="457200" algn="just">
              <a:buNone/>
            </a:pPr>
            <a:r>
              <a:rPr lang="ru-RU" dirty="0"/>
              <a:t>- electability </a:t>
            </a:r>
            <a:r>
              <a:rPr lang="ru-RU" dirty="0" err="1"/>
              <a:t>akims</a:t>
            </a:r>
            <a:r>
              <a:rPr lang="ru-RU" dirty="0"/>
              <a:t>;</a:t>
            </a:r>
          </a:p>
          <a:p>
            <a:pPr marL="109728" indent="457200" algn="just">
              <a:buNone/>
            </a:pPr>
            <a:r>
              <a:rPr lang="ru-RU" dirty="0"/>
              <a:t>- expansion of the Parliament's composition and powers;</a:t>
            </a:r>
          </a:p>
          <a:p>
            <a:pPr marL="109728" indent="457200" algn="just">
              <a:buNone/>
            </a:pPr>
            <a:r>
              <a:rPr lang="ru-RU" dirty="0"/>
              <a:t>- expanding the functions of local representative government;</a:t>
            </a:r>
          </a:p>
          <a:p>
            <a:pPr marL="109728" indent="457200" algn="just">
              <a:buNone/>
            </a:pPr>
            <a:r>
              <a:rPr lang="ru-RU" dirty="0"/>
              <a:t>- reform of the judicial system;</a:t>
            </a:r>
          </a:p>
          <a:p>
            <a:pPr marL="109728" indent="457200" algn="just">
              <a:buNone/>
            </a:pPr>
            <a:r>
              <a:rPr lang="ru-RU" dirty="0"/>
              <a:t>- large-scale fight against corruption.</a:t>
            </a:r>
          </a:p>
          <a:p>
            <a:endParaRPr lang="ru-RU" dirty="0"/>
          </a:p>
        </p:txBody>
      </p:sp>
    </p:spTree>
    <p:extLst>
      <p:ext uri="{BB962C8B-B14F-4D97-AF65-F5344CB8AC3E}">
        <p14:creationId xmlns:p14="http://schemas.microsoft.com/office/powerpoint/2010/main" val="1771119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366838" y="785813"/>
            <a:ext cx="7777162" cy="5099050"/>
          </a:xfrm>
        </p:spPr>
        <p:txBody>
          <a:bodyPr>
            <a:normAutofit/>
          </a:bodyPr>
          <a:lstStyle/>
          <a:p>
            <a:pPr marL="109728" indent="457200" algn="just">
              <a:buNone/>
            </a:pPr>
            <a:r>
              <a:rPr lang="ru-RU" dirty="0"/>
              <a:t>Kazakhstan has achieved a certain level of modernization of the political system: </a:t>
            </a:r>
          </a:p>
          <a:p>
            <a:pPr marL="109728" indent="457200" algn="just">
              <a:buNone/>
            </a:pPr>
            <a:r>
              <a:rPr lang="ru-RU" dirty="0"/>
              <a:t>- the development of democratic institutions is consistent; free democratic elections are regularly held; </a:t>
            </a:r>
          </a:p>
          <a:p>
            <a:pPr marL="109728" indent="457200" algn="just">
              <a:buNone/>
            </a:pPr>
            <a:r>
              <a:rPr lang="ru-RU" dirty="0"/>
              <a:t>- the principle of separation of branches of government has been implemented; </a:t>
            </a:r>
          </a:p>
          <a:p>
            <a:pPr marL="109728" indent="457200" algn="just">
              <a:buNone/>
            </a:pPr>
            <a:r>
              <a:rPr lang="ru-RU" dirty="0"/>
              <a:t>- there is political pluralism and multiparty system; </a:t>
            </a:r>
          </a:p>
          <a:p>
            <a:pPr marL="109728" indent="457200" algn="just">
              <a:buNone/>
            </a:pPr>
            <a:r>
              <a:rPr lang="ru-RU" dirty="0"/>
              <a:t>- the foundations of an independent judicial system have been laid; </a:t>
            </a:r>
          </a:p>
          <a:p>
            <a:pPr marL="109728" indent="457200" algn="just">
              <a:buNone/>
            </a:pPr>
            <a:r>
              <a:rPr lang="ru-RU" dirty="0"/>
              <a:t>- there is no censorship; </a:t>
            </a:r>
          </a:p>
          <a:p>
            <a:pPr marL="109728" indent="457200" algn="just">
              <a:buNone/>
            </a:pPr>
            <a:r>
              <a:rPr lang="ru-RU" dirty="0"/>
              <a:t>- non-State mass media have been established and are functioning.</a:t>
            </a:r>
          </a:p>
          <a:p>
            <a:endParaRPr lang="ru-RU" dirty="0"/>
          </a:p>
        </p:txBody>
      </p:sp>
    </p:spTree>
    <p:extLst>
      <p:ext uri="{BB962C8B-B14F-4D97-AF65-F5344CB8AC3E}">
        <p14:creationId xmlns:p14="http://schemas.microsoft.com/office/powerpoint/2010/main" val="2954829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571500"/>
            <a:ext cx="7704138" cy="5314950"/>
          </a:xfrm>
        </p:spPr>
        <p:txBody>
          <a:bodyPr>
            <a:normAutofit fontScale="77500" lnSpcReduction="20000"/>
          </a:bodyPr>
          <a:lstStyle/>
          <a:p>
            <a:pPr marL="109728" indent="457200" algn="just">
              <a:buNone/>
            </a:pPr>
            <a:r>
              <a:rPr lang="ru-RU" sz="2900" dirty="0"/>
              <a:t>In</a:t>
            </a:r>
            <a:r>
              <a:rPr lang="ru-RU" sz="2900" dirty="0" smtClean="0"/>
              <a:t> </a:t>
            </a:r>
            <a:r>
              <a:rPr lang="ru-RU" sz="2900" dirty="0"/>
              <a:t>as a result of consistent political reforms in Kazakhstan at the current stage, a type of political system has developed, which is characterized by the following features::</a:t>
            </a:r>
          </a:p>
          <a:p>
            <a:pPr marL="109728" indent="457200" algn="just">
              <a:buNone/>
            </a:pPr>
            <a:r>
              <a:rPr lang="ru-RU" sz="2900" dirty="0"/>
              <a:t>- in the state structure, the principle of dividing a single state power into legislative, executive and judicial branches has really been established;</a:t>
            </a:r>
          </a:p>
          <a:p>
            <a:pPr marL="109728" indent="457200" algn="just">
              <a:buNone/>
            </a:pPr>
            <a:r>
              <a:rPr lang="ru-RU" sz="2900" dirty="0"/>
              <a:t>- the transition to holding general elections of the Head of State and representative bodies has been completed;</a:t>
            </a:r>
          </a:p>
          <a:p>
            <a:pPr marL="109728" indent="457200" algn="just">
              <a:buNone/>
            </a:pPr>
            <a:r>
              <a:rPr lang="ru-RU" sz="2900" dirty="0"/>
              <a:t>- political diversity has been established by law, and the formation of a multiparty system has begun;</a:t>
            </a:r>
          </a:p>
          <a:p>
            <a:pPr marL="109728" indent="457200" algn="just">
              <a:buNone/>
            </a:pPr>
            <a:r>
              <a:rPr lang="ru-RU" sz="2900" dirty="0"/>
              <a:t>- non-governmental media outlets are actively operating;</a:t>
            </a:r>
          </a:p>
          <a:p>
            <a:pPr marL="109728" indent="457200" algn="just">
              <a:buNone/>
            </a:pPr>
            <a:r>
              <a:rPr lang="ru-RU" sz="2900" dirty="0"/>
              <a:t>- the process of creating non-governmental organizations continues;</a:t>
            </a:r>
          </a:p>
          <a:p>
            <a:pPr marL="109728" indent="457200" algn="just">
              <a:buNone/>
            </a:pPr>
            <a:r>
              <a:rPr lang="ru-RU" sz="2900" dirty="0"/>
              <a:t>- equal rights of all ethnic groups of the population are enshrined in law and implemented in practice;</a:t>
            </a:r>
          </a:p>
          <a:p>
            <a:pPr marL="109728" indent="457200" algn="just">
              <a:buNone/>
            </a:pPr>
            <a:r>
              <a:rPr lang="ru-RU" sz="2900" dirty="0"/>
              <a:t>- the base of the market economy has been formed.</a:t>
            </a:r>
          </a:p>
          <a:p>
            <a:endParaRPr lang="ru-RU" dirty="0"/>
          </a:p>
        </p:txBody>
      </p:sp>
    </p:spTree>
    <p:extLst>
      <p:ext uri="{BB962C8B-B14F-4D97-AF65-F5344CB8AC3E}">
        <p14:creationId xmlns:p14="http://schemas.microsoft.com/office/powerpoint/2010/main" val="1823903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611560" y="692696"/>
            <a:ext cx="7042150" cy="4525963"/>
          </a:xfrm>
        </p:spPr>
        <p:txBody>
          <a:bodyPr/>
          <a:lstStyle/>
          <a:p>
            <a:pPr marL="109728" indent="457200" algn="just">
              <a:buNone/>
            </a:pPr>
            <a:r>
              <a:rPr lang="ru-RU" dirty="0"/>
              <a:t>In March 2017, President of Kazakhstan Nursultan Nazarbayev signed the law "On Amendments and additions to the Constitution of the Republic of Kazakhstan", which provides for the redistribution of powers between the branches of government. </a:t>
            </a:r>
          </a:p>
        </p:txBody>
      </p:sp>
    </p:spTree>
    <p:extLst>
      <p:ext uri="{BB962C8B-B14F-4D97-AF65-F5344CB8AC3E}">
        <p14:creationId xmlns:p14="http://schemas.microsoft.com/office/powerpoint/2010/main" val="3456289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ru-RU" dirty="0" smtClean="0">
                <a:solidFill>
                  <a:schemeClr val="tx1"/>
                </a:solidFill>
              </a:rPr>
              <a:t>Political parties of the Republic of Kazakhstan</a:t>
            </a:r>
            <a:endParaRPr lang="ru-RU" dirty="0">
              <a:solidFill>
                <a:schemeClr val="tx1"/>
              </a:solidFill>
            </a:endParaRPr>
          </a:p>
        </p:txBody>
      </p:sp>
      <p:sp>
        <p:nvSpPr>
          <p:cNvPr id="3" name="Объект 2"/>
          <p:cNvSpPr>
            <a:spLocks noGrp="1"/>
          </p:cNvSpPr>
          <p:nvPr>
            <p:ph idx="1"/>
          </p:nvPr>
        </p:nvSpPr>
        <p:spPr/>
        <p:txBody>
          <a:bodyPr>
            <a:normAutofit/>
          </a:bodyPr>
          <a:lstStyle/>
          <a:p>
            <a:pPr marL="109728" indent="457200" algn="just">
              <a:buNone/>
            </a:pPr>
            <a:r>
              <a:rPr lang="ru-RU" dirty="0"/>
              <a:t>The Constitution </a:t>
            </a:r>
            <a:r>
              <a:rPr lang="ru-RU" dirty="0" smtClean="0"/>
              <a:t>rk</a:t>
            </a:r>
            <a:r>
              <a:rPr lang="ru-RU" dirty="0"/>
              <a:t> guarantees the rights of parties, movements, and associations, with the exception of those whose activities are aimed at " forcibly changing the constitutional order, violating the integrity of the republic, undermining State security, and inciting social, racial, national, religious, class, and clan discord." State interference in the affairs of political parties and public associations is not allowed.</a:t>
            </a:r>
          </a:p>
          <a:p>
            <a:endParaRPr lang="ru-RU" dirty="0"/>
          </a:p>
        </p:txBody>
      </p:sp>
    </p:spTree>
    <p:extLst>
      <p:ext uri="{BB962C8B-B14F-4D97-AF65-F5344CB8AC3E}">
        <p14:creationId xmlns:p14="http://schemas.microsoft.com/office/powerpoint/2010/main" val="2009371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4294967295"/>
          </p:nvPr>
        </p:nvSpPr>
        <p:spPr>
          <a:xfrm>
            <a:off x="611560" y="548680"/>
            <a:ext cx="7345362" cy="5026025"/>
          </a:xfrm>
        </p:spPr>
        <p:txBody>
          <a:bodyPr/>
          <a:lstStyle/>
          <a:p>
            <a:pPr marL="109728" indent="457200" algn="just">
              <a:buNone/>
            </a:pPr>
            <a:r>
              <a:rPr lang="ru-RU" dirty="0"/>
              <a:t>According to the latest version of the Law of the Republic of Kazakhstan "On Political Parties", a political party must have at least 40,000 members.</a:t>
            </a:r>
          </a:p>
          <a:p>
            <a:endParaRPr lang="ru-RU" dirty="0"/>
          </a:p>
        </p:txBody>
      </p:sp>
    </p:spTree>
    <p:extLst>
      <p:ext uri="{BB962C8B-B14F-4D97-AF65-F5344CB8AC3E}">
        <p14:creationId xmlns:p14="http://schemas.microsoft.com/office/powerpoint/2010/main" val="1111944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solidFill>
                  <a:schemeClr val="tx1"/>
                </a:solidFill>
              </a:rPr>
              <a:t>Parties of the Republic of Kazakhstan in 2017:</a:t>
            </a:r>
            <a:endParaRPr lang="ru-RU" dirty="0">
              <a:solidFill>
                <a:schemeClr val="tx1"/>
              </a:solidFill>
            </a:endParaRPr>
          </a:p>
        </p:txBody>
      </p:sp>
      <p:sp>
        <p:nvSpPr>
          <p:cNvPr id="3" name="Объект 2"/>
          <p:cNvSpPr>
            <a:spLocks noGrp="1"/>
          </p:cNvSpPr>
          <p:nvPr>
            <p:ph idx="1"/>
          </p:nvPr>
        </p:nvSpPr>
        <p:spPr/>
        <p:txBody>
          <a:bodyPr/>
          <a:lstStyle/>
          <a:p>
            <a:pPr marL="109728" indent="457200">
              <a:buNone/>
            </a:pPr>
            <a:r>
              <a:rPr lang="ru-RU" dirty="0"/>
              <a:t>1) Party "</a:t>
            </a:r>
            <a:r>
              <a:rPr lang="ru-RU" dirty="0" err="1"/>
              <a:t>Нұр</a:t>
            </a:r>
            <a:r>
              <a:rPr lang="ru-RU" dirty="0"/>
              <a:t> </a:t>
            </a:r>
            <a:r>
              <a:rPr lang="ru-RU" dirty="0" err="1"/>
              <a:t>Otan</a:t>
            </a:r>
            <a:r>
              <a:rPr lang="ru-RU" dirty="0"/>
              <a:t>»</a:t>
            </a:r>
          </a:p>
          <a:p>
            <a:pPr marL="109728" indent="457200">
              <a:buNone/>
            </a:pPr>
            <a:r>
              <a:rPr lang="ru-RU" dirty="0"/>
              <a:t>2) Political party "</a:t>
            </a:r>
            <a:r>
              <a:rPr lang="ru-RU" dirty="0" err="1"/>
              <a:t>Бірлік</a:t>
            </a:r>
            <a:r>
              <a:rPr lang="ru-RU" dirty="0"/>
              <a:t>»</a:t>
            </a:r>
          </a:p>
          <a:p>
            <a:pPr marL="109728" indent="457200">
              <a:buNone/>
            </a:pPr>
            <a:r>
              <a:rPr lang="ru-RU" dirty="0"/>
              <a:t>3) Democratic Party of Kazakhstan "</a:t>
            </a:r>
            <a:r>
              <a:rPr lang="ru-RU" dirty="0" err="1"/>
              <a:t>Ақ</a:t>
            </a:r>
            <a:r>
              <a:rPr lang="ru-RU" dirty="0"/>
              <a:t> </a:t>
            </a:r>
            <a:r>
              <a:rPr lang="ru-RU" dirty="0" err="1"/>
              <a:t>zhol</a:t>
            </a:r>
            <a:r>
              <a:rPr lang="ru-RU" dirty="0"/>
              <a:t>»</a:t>
            </a:r>
          </a:p>
          <a:p>
            <a:pPr marL="109728" indent="457200">
              <a:buNone/>
            </a:pPr>
            <a:r>
              <a:rPr lang="ru-RU" dirty="0"/>
              <a:t>4) People's Democratic Patriotic Party "</a:t>
            </a:r>
            <a:r>
              <a:rPr lang="ru-RU" dirty="0" err="1"/>
              <a:t>Ауыл</a:t>
            </a:r>
            <a:r>
              <a:rPr lang="ru-RU" dirty="0"/>
              <a:t>»</a:t>
            </a:r>
          </a:p>
          <a:p>
            <a:pPr marL="109728" indent="457200">
              <a:buNone/>
            </a:pPr>
            <a:r>
              <a:rPr lang="ru-RU" dirty="0"/>
              <a:t>5) Communist People's Party of Kazakhstan</a:t>
            </a:r>
          </a:p>
          <a:p>
            <a:pPr marL="109728" indent="457200">
              <a:buNone/>
            </a:pPr>
            <a:r>
              <a:rPr lang="ru-RU" dirty="0"/>
              <a:t>6) National Social Democratic Party</a:t>
            </a:r>
          </a:p>
          <a:p>
            <a:endParaRPr lang="ru-RU" dirty="0"/>
          </a:p>
        </p:txBody>
      </p:sp>
    </p:spTree>
    <p:extLst>
      <p:ext uri="{BB962C8B-B14F-4D97-AF65-F5344CB8AC3E}">
        <p14:creationId xmlns:p14="http://schemas.microsoft.com/office/powerpoint/2010/main" val="2533821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914400" y="333375"/>
            <a:ext cx="8229600" cy="1143000"/>
          </a:xfrm>
        </p:spPr>
        <p:txBody>
          <a:bodyPr>
            <a:normAutofit/>
          </a:bodyPr>
          <a:lstStyle/>
          <a:p>
            <a:pPr algn="ctr"/>
            <a:r>
              <a:rPr lang="ru-RU" b="1" dirty="0" smtClean="0">
                <a:solidFill>
                  <a:schemeClr val="tx1"/>
                </a:solidFill>
              </a:rPr>
              <a:t>Results of the parliamentary elections </a:t>
            </a:r>
            <a:br>
              <a:rPr lang="ru-RU" b="1" dirty="0" smtClean="0">
                <a:solidFill>
                  <a:schemeClr val="tx1"/>
                </a:solidFill>
              </a:rPr>
            </a:br>
            <a:r>
              <a:rPr lang="ru-RU" b="1" dirty="0" smtClean="0">
                <a:solidFill>
                  <a:schemeClr val="tx1"/>
                </a:solidFill>
              </a:rPr>
              <a:t>(January 2016)</a:t>
            </a:r>
            <a:endParaRPr lang="ru-RU" b="1" dirty="0">
              <a:solidFill>
                <a:schemeClr val="tx1"/>
              </a:solidFill>
            </a:endParaRPr>
          </a:p>
        </p:txBody>
      </p:sp>
      <p:pic>
        <p:nvPicPr>
          <p:cNvPr id="8194" name="Picture 2" descr="C:\Users\user\Desktop\edb0e1d8b6ad572808361212d4060ff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1628800"/>
            <a:ext cx="7367640" cy="40652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61181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539552" y="1124744"/>
            <a:ext cx="8229600" cy="875496"/>
          </a:xfrm>
        </p:spPr>
        <p:txBody>
          <a:bodyPr>
            <a:normAutofit fontScale="90000"/>
          </a:bodyPr>
          <a:lstStyle/>
          <a:p>
            <a:pPr algn="ctr"/>
            <a:r>
              <a:rPr lang="ru-RU" sz="3300" b="1" dirty="0">
                <a:solidFill>
                  <a:schemeClr val="tx1"/>
                </a:solidFill>
                <a:effectLst/>
              </a:rPr>
              <a:t>2. Development of civil society and its political structures </a:t>
            </a:r>
            <a:r>
              <a:rPr lang="ru-RU" sz="3300" b="1" dirty="0" smtClean="0">
                <a:solidFill>
                  <a:schemeClr val="tx1"/>
                </a:solidFill>
                <a:effectLst/>
              </a:rPr>
              <a:t>institutions</a:t>
            </a:r>
            <a:r>
              <a:rPr lang="ru-RU" dirty="0">
                <a:solidFill>
                  <a:schemeClr val="tx1"/>
                </a:solidFill>
                <a:effectLst/>
              </a:rPr>
              <a:t/>
            </a:r>
            <a:br>
              <a:rPr lang="ru-RU" dirty="0">
                <a:solidFill>
                  <a:schemeClr val="tx1"/>
                </a:solidFill>
                <a:effectLst/>
              </a:rPr>
            </a:br>
            <a:endParaRPr lang="ru-RU" dirty="0">
              <a:solidFill>
                <a:schemeClr val="tx1"/>
              </a:solidFill>
            </a:endParaRPr>
          </a:p>
        </p:txBody>
      </p:sp>
      <p:sp>
        <p:nvSpPr>
          <p:cNvPr id="2" name="Объект 1"/>
          <p:cNvSpPr>
            <a:spLocks noGrp="1"/>
          </p:cNvSpPr>
          <p:nvPr>
            <p:ph idx="1"/>
          </p:nvPr>
        </p:nvSpPr>
        <p:spPr>
          <a:xfrm>
            <a:off x="457200" y="2204864"/>
            <a:ext cx="8229600" cy="3802427"/>
          </a:xfrm>
        </p:spPr>
        <p:txBody>
          <a:bodyPr>
            <a:normAutofit/>
          </a:bodyPr>
          <a:lstStyle/>
          <a:p>
            <a:pPr marL="109728" indent="457200" algn="just">
              <a:buNone/>
            </a:pPr>
            <a:r>
              <a:rPr lang="ru-RU" dirty="0" err="1"/>
              <a:t>Civil</a:t>
            </a:r>
            <a:r>
              <a:rPr lang="ru-RU" dirty="0"/>
              <a:t> </a:t>
            </a:r>
            <a:r>
              <a:rPr lang="ru-RU" dirty="0" err="1"/>
              <a:t>society</a:t>
            </a:r>
            <a:r>
              <a:rPr lang="ru-RU" dirty="0"/>
              <a:t> - this is a sphere </a:t>
            </a:r>
            <a:r>
              <a:rPr lang="ru-RU" dirty="0" err="1"/>
              <a:t>self-displays</a:t>
            </a:r>
            <a:r>
              <a:rPr lang="ru-RU" dirty="0"/>
              <a:t> free citizens and voluntarily formed organizations </a:t>
            </a:r>
            <a:r>
              <a:rPr lang="ru-RU" dirty="0" err="1"/>
              <a:t>non-commercial</a:t>
            </a:r>
            <a:r>
              <a:rPr lang="ru-RU" dirty="0"/>
              <a:t> targeted associations and organizations that are protected from direct interference and arbitrary regulation by government authorities and businesses, as well as other external factors. </a:t>
            </a:r>
          </a:p>
        </p:txBody>
      </p:sp>
    </p:spTree>
    <p:extLst>
      <p:ext uri="{BB962C8B-B14F-4D97-AF65-F5344CB8AC3E}">
        <p14:creationId xmlns:p14="http://schemas.microsoft.com/office/powerpoint/2010/main" val="621256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9739" y="2425174"/>
            <a:ext cx="6922297" cy="646331"/>
          </a:xfrm>
          <a:prstGeom prst="rect">
            <a:avLst/>
          </a:prstGeom>
          <a:noFill/>
        </p:spPr>
        <p:txBody>
          <a:bodyPr wrap="square" rtlCol="0">
            <a:spAutoFit/>
          </a:bodyPr>
          <a:lstStyle/>
          <a:p>
            <a:r>
              <a:rPr lang="en-US" sz="3600" b="1" dirty="0">
                <a:latin typeface="Arial" panose="020B0604020202020204" pitchFamily="34" charset="0"/>
                <a:cs typeface="Arial" panose="020B0604020202020204" pitchFamily="34" charset="0"/>
              </a:rPr>
              <a:t>Political systems and regimes</a:t>
            </a:r>
            <a:endParaRPr lang="ru-RU" sz="3600" b="1" dirty="0">
              <a:latin typeface="Arial" panose="020B0604020202020204" pitchFamily="34" charset="0"/>
              <a:cs typeface="Arial" panose="020B0604020202020204" pitchFamily="34" charset="0"/>
            </a:endParaRPr>
          </a:p>
        </p:txBody>
      </p:sp>
      <p:sp>
        <p:nvSpPr>
          <p:cNvPr id="6" name="TextBox 5"/>
          <p:cNvSpPr txBox="1"/>
          <p:nvPr/>
        </p:nvSpPr>
        <p:spPr>
          <a:xfrm>
            <a:off x="2051720" y="3624655"/>
            <a:ext cx="6264696" cy="2062103"/>
          </a:xfrm>
          <a:prstGeom prst="rect">
            <a:avLst/>
          </a:prstGeom>
          <a:noFill/>
        </p:spPr>
        <p:txBody>
          <a:bodyPr wrap="square" rtlCol="0">
            <a:spAutoFit/>
          </a:bodyPr>
          <a:lstStyle/>
          <a:p>
            <a:r>
              <a:rPr lang="en-US" sz="3200" b="1" dirty="0">
                <a:solidFill>
                  <a:srgbClr val="0070C0"/>
                </a:solidFill>
                <a:latin typeface="Arial" panose="020B0604020202020204" pitchFamily="34" charset="0"/>
              </a:rPr>
              <a:t>Lecture</a:t>
            </a:r>
            <a:r>
              <a:rPr lang="ru-RU" sz="3200" b="1" dirty="0">
                <a:solidFill>
                  <a:srgbClr val="0070C0"/>
                </a:solidFill>
                <a:latin typeface="Arial" panose="020B0604020202020204" pitchFamily="34" charset="0"/>
              </a:rPr>
              <a:t> </a:t>
            </a:r>
            <a:r>
              <a:rPr lang="ru-RU" sz="3200" b="1" dirty="0" smtClean="0">
                <a:solidFill>
                  <a:srgbClr val="0070C0"/>
                </a:solidFill>
                <a:latin typeface="Arial" panose="020B0604020202020204" pitchFamily="34" charset="0"/>
              </a:rPr>
              <a:t>1</a:t>
            </a:r>
            <a:r>
              <a:rPr lang="ru-RU" sz="3200" b="1" dirty="0">
                <a:solidFill>
                  <a:srgbClr val="0070C0"/>
                </a:solidFill>
                <a:latin typeface="Arial" panose="020B0604020202020204" pitchFamily="34" charset="0"/>
              </a:rPr>
              <a:t>4</a:t>
            </a:r>
            <a:endParaRPr lang="ru-RU" sz="3200" b="1" dirty="0">
              <a:solidFill>
                <a:srgbClr val="0070C0"/>
              </a:solidFill>
              <a:latin typeface="Arial" panose="020B0604020202020204" pitchFamily="34" charset="0"/>
            </a:endParaRPr>
          </a:p>
          <a:p>
            <a:r>
              <a:rPr lang="en-US" sz="2400" dirty="0">
                <a:latin typeface="Arial" panose="020B0604020202020204" pitchFamily="34" charset="0"/>
                <a:cs typeface="Arial" panose="020B0604020202020204" pitchFamily="34" charset="0"/>
              </a:rPr>
              <a:t>Political system of Kazakhstan and practice of its transformation. </a:t>
            </a:r>
            <a:r>
              <a:rPr lang="ru-RU" sz="2400" dirty="0" err="1">
                <a:latin typeface="Arial" panose="020B0604020202020204" pitchFamily="34" charset="0"/>
                <a:cs typeface="Arial" panose="020B0604020202020204" pitchFamily="34" charset="0"/>
              </a:rPr>
              <a:t>Mechanisms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adaptation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political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system</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Kazakhstan</a:t>
            </a:r>
            <a:endParaRPr lang="ru-RU" sz="71400"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31825730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4294967295"/>
          </p:nvPr>
        </p:nvSpPr>
        <p:spPr>
          <a:xfrm>
            <a:off x="0" y="928688"/>
            <a:ext cx="7488238" cy="5026025"/>
          </a:xfrm>
        </p:spPr>
        <p:txBody>
          <a:bodyPr>
            <a:normAutofit/>
          </a:bodyPr>
          <a:lstStyle/>
          <a:p>
            <a:pPr marL="109728" indent="457200" algn="just">
              <a:buNone/>
            </a:pPr>
            <a:r>
              <a:rPr lang="ru-RU" b="1" dirty="0" err="1"/>
              <a:t>Civil</a:t>
            </a:r>
            <a:r>
              <a:rPr lang="ru-RU" b="1" dirty="0"/>
              <a:t> </a:t>
            </a:r>
            <a:r>
              <a:rPr lang="ru-RU" b="1" dirty="0" err="1"/>
              <a:t>society</a:t>
            </a:r>
            <a:r>
              <a:rPr lang="ru-RU" dirty="0"/>
              <a:t> – it is one of the guarantors of respect for human rights, a set of public relations outside the framework of government and commercial structures, but not outside the framework of the state as such. A developed civil society is the most important prerequisite for building a State governed by the rule of law and its equal partner.</a:t>
            </a:r>
          </a:p>
          <a:p>
            <a:endParaRPr lang="ru-RU" dirty="0"/>
          </a:p>
        </p:txBody>
      </p:sp>
    </p:spTree>
    <p:extLst>
      <p:ext uri="{BB962C8B-B14F-4D97-AF65-F5344CB8AC3E}">
        <p14:creationId xmlns:p14="http://schemas.microsoft.com/office/powerpoint/2010/main" val="3602742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2030413" y="1357313"/>
            <a:ext cx="7113587" cy="4525962"/>
          </a:xfrm>
        </p:spPr>
        <p:txBody>
          <a:bodyPr>
            <a:normAutofit/>
          </a:bodyPr>
          <a:lstStyle/>
          <a:p>
            <a:pPr marL="109728" indent="457200" algn="just">
              <a:buNone/>
            </a:pPr>
            <a:r>
              <a:rPr lang="ru-RU" dirty="0"/>
              <a:t>Citizens of a democratic State enjoy the right to individual freedom, but at the same time they share the responsibility of building the future together with other State institutions.</a:t>
            </a:r>
          </a:p>
          <a:p>
            <a:endParaRPr lang="ru-RU" dirty="0"/>
          </a:p>
        </p:txBody>
      </p:sp>
    </p:spTree>
    <p:extLst>
      <p:ext uri="{BB962C8B-B14F-4D97-AF65-F5344CB8AC3E}">
        <p14:creationId xmlns:p14="http://schemas.microsoft.com/office/powerpoint/2010/main" val="14728349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pPr algn="ctr"/>
            <a:r>
              <a:rPr lang="ru-RU" b="1" dirty="0" smtClean="0">
                <a:solidFill>
                  <a:schemeClr val="tx1"/>
                </a:solidFill>
              </a:rPr>
              <a:t>Civil society goal</a:t>
            </a:r>
            <a:endParaRPr lang="ru-RU" b="1" dirty="0">
              <a:solidFill>
                <a:schemeClr val="tx1"/>
              </a:solidFill>
            </a:endParaRPr>
          </a:p>
        </p:txBody>
      </p:sp>
      <p:sp>
        <p:nvSpPr>
          <p:cNvPr id="2" name="Объект 1"/>
          <p:cNvSpPr>
            <a:spLocks noGrp="1"/>
          </p:cNvSpPr>
          <p:nvPr>
            <p:ph idx="1"/>
          </p:nvPr>
        </p:nvSpPr>
        <p:spPr>
          <a:xfrm>
            <a:off x="457200" y="2132856"/>
            <a:ext cx="8229600" cy="3874435"/>
          </a:xfrm>
        </p:spPr>
        <p:txBody>
          <a:bodyPr/>
          <a:lstStyle/>
          <a:p>
            <a:pPr marL="109728" indent="457200" algn="just">
              <a:buNone/>
            </a:pPr>
            <a:r>
              <a:rPr lang="ru-RU" dirty="0"/>
              <a:t>The purpose of civil society is to protect the interests of each member of society, represent their interests in the face of the authorities and society, public control over the activities of the authorities and the formation of the internal and foreign policy of this society.</a:t>
            </a:r>
          </a:p>
          <a:p>
            <a:endParaRPr lang="ru-RU" dirty="0"/>
          </a:p>
        </p:txBody>
      </p:sp>
    </p:spTree>
    <p:extLst>
      <p:ext uri="{BB962C8B-B14F-4D97-AF65-F5344CB8AC3E}">
        <p14:creationId xmlns:p14="http://schemas.microsoft.com/office/powerpoint/2010/main" val="8297228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4294967295"/>
          </p:nvPr>
        </p:nvSpPr>
        <p:spPr>
          <a:xfrm>
            <a:off x="0" y="1000125"/>
            <a:ext cx="6897688" cy="4954588"/>
          </a:xfrm>
        </p:spPr>
        <p:txBody>
          <a:bodyPr>
            <a:normAutofit/>
          </a:bodyPr>
          <a:lstStyle/>
          <a:p>
            <a:pPr marL="109728" indent="457200" algn="just">
              <a:buNone/>
            </a:pPr>
            <a:r>
              <a:rPr lang="ru-RU" dirty="0"/>
              <a:t>A democratic civil society is inseparable from the rule of law, just as the rule of law is inseparable from civil society. Civil society is the reverse side of the rule of law, they do not exist without each other. The formation of a civil society is a necessary condition for the transition to a legal state, just as the rule of law is a factor contributing to the transformation of society into a civil whole. </a:t>
            </a:r>
          </a:p>
        </p:txBody>
      </p:sp>
    </p:spTree>
    <p:extLst>
      <p:ext uri="{BB962C8B-B14F-4D97-AF65-F5344CB8AC3E}">
        <p14:creationId xmlns:p14="http://schemas.microsoft.com/office/powerpoint/2010/main" val="40674406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b="1" dirty="0" smtClean="0">
                <a:solidFill>
                  <a:schemeClr val="tx1"/>
                </a:solidFill>
              </a:rPr>
              <a:t>Formation of civil society in the Republic of Kazakhstan</a:t>
            </a:r>
            <a:endParaRPr lang="ru-RU" b="1" dirty="0">
              <a:solidFill>
                <a:schemeClr val="tx1"/>
              </a:solidFill>
            </a:endParaRPr>
          </a:p>
        </p:txBody>
      </p:sp>
      <p:sp>
        <p:nvSpPr>
          <p:cNvPr id="3" name="Объект 2"/>
          <p:cNvSpPr>
            <a:spLocks noGrp="1"/>
          </p:cNvSpPr>
          <p:nvPr>
            <p:ph idx="1"/>
          </p:nvPr>
        </p:nvSpPr>
        <p:spPr>
          <a:xfrm>
            <a:off x="457200" y="2420888"/>
            <a:ext cx="8229600" cy="3586403"/>
          </a:xfrm>
        </p:spPr>
        <p:txBody>
          <a:bodyPr/>
          <a:lstStyle/>
          <a:p>
            <a:pPr marL="109728" indent="457200" algn="just">
              <a:buNone/>
            </a:pPr>
            <a:r>
              <a:rPr lang="ru-RU" dirty="0"/>
              <a:t>Fundamental reforms in the economic, social and political spheres that began in the late 1980s and early 1990s stimulated the creation of public associations to protect the rights and interests of various social groups.</a:t>
            </a:r>
          </a:p>
          <a:p>
            <a:endParaRPr lang="ru-RU" dirty="0"/>
          </a:p>
        </p:txBody>
      </p:sp>
    </p:spTree>
    <p:extLst>
      <p:ext uri="{BB962C8B-B14F-4D97-AF65-F5344CB8AC3E}">
        <p14:creationId xmlns:p14="http://schemas.microsoft.com/office/powerpoint/2010/main" val="1169381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4294967295"/>
          </p:nvPr>
        </p:nvSpPr>
        <p:spPr>
          <a:xfrm>
            <a:off x="0" y="1071563"/>
            <a:ext cx="7200900" cy="4954587"/>
          </a:xfrm>
        </p:spPr>
        <p:txBody>
          <a:bodyPr>
            <a:normAutofit/>
          </a:bodyPr>
          <a:lstStyle/>
          <a:p>
            <a:pPr marL="109728" indent="457200" algn="just">
              <a:buNone/>
            </a:pPr>
            <a:r>
              <a:rPr lang="ru-RU" dirty="0"/>
              <a:t>Independent trade unions representing the interests of workers in the non-State sector of the economy were among the first to appear in Kazakhstan. </a:t>
            </a:r>
            <a:endParaRPr lang="ru-RU" dirty="0" smtClean="0"/>
          </a:p>
          <a:p>
            <a:pPr marL="109728" indent="457200" algn="just">
              <a:buNone/>
            </a:pPr>
            <a:r>
              <a:rPr lang="ru-RU" dirty="0" smtClean="0"/>
              <a:t>Active </a:t>
            </a:r>
            <a:r>
              <a:rPr lang="ru-RU" dirty="0" err="1"/>
              <a:t>institutionalized</a:t>
            </a:r>
            <a:r>
              <a:rPr lang="ru-RU" dirty="0"/>
              <a:t> mass media, public and religious associations, and political parties. </a:t>
            </a:r>
            <a:endParaRPr lang="ru-RU" dirty="0" smtClean="0"/>
          </a:p>
          <a:p>
            <a:pPr marL="109728" indent="457200" algn="just">
              <a:buNone/>
            </a:pPr>
            <a:r>
              <a:rPr lang="ru-RU" dirty="0" smtClean="0"/>
              <a:t>The most </a:t>
            </a:r>
            <a:r>
              <a:rPr lang="ru-RU" dirty="0"/>
              <a:t>a vivid manifestation of civic consciousness was the public movement "Nevada-Semipalatinsk", which set itself the task of closing nuclear landfills.</a:t>
            </a:r>
          </a:p>
          <a:p>
            <a:endParaRPr lang="ru-RU" dirty="0"/>
          </a:p>
        </p:txBody>
      </p:sp>
    </p:spTree>
    <p:extLst>
      <p:ext uri="{BB962C8B-B14F-4D97-AF65-F5344CB8AC3E}">
        <p14:creationId xmlns:p14="http://schemas.microsoft.com/office/powerpoint/2010/main" val="7841999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598613" y="1285875"/>
            <a:ext cx="7545387" cy="4525963"/>
          </a:xfrm>
        </p:spPr>
        <p:txBody>
          <a:bodyPr>
            <a:normAutofit/>
          </a:bodyPr>
          <a:lstStyle/>
          <a:p>
            <a:pPr marL="109728" indent="457200" algn="just">
              <a:buNone/>
            </a:pPr>
            <a:r>
              <a:rPr lang="ru-RU" b="1" dirty="0" smtClean="0"/>
              <a:t>2001</a:t>
            </a:r>
            <a:r>
              <a:rPr lang="ru-RU" dirty="0" smtClean="0"/>
              <a:t> - </a:t>
            </a:r>
            <a:r>
              <a:rPr lang="ru-RU" dirty="0"/>
              <a:t>Law of the Republic of Kazakhstan "On Non-Profit Organizations", </a:t>
            </a:r>
            <a:endParaRPr lang="ru-RU" dirty="0" smtClean="0"/>
          </a:p>
          <a:p>
            <a:pPr marL="109728" indent="457200" algn="just">
              <a:buNone/>
            </a:pPr>
            <a:r>
              <a:rPr lang="ru-RU" b="1" dirty="0" smtClean="0"/>
              <a:t>2002</a:t>
            </a:r>
            <a:r>
              <a:rPr lang="ru-RU" dirty="0" smtClean="0"/>
              <a:t> </a:t>
            </a:r>
            <a:r>
              <a:rPr lang="ru-RU" dirty="0"/>
              <a:t>- The concept of state support for non-governmental organizations.</a:t>
            </a:r>
          </a:p>
          <a:p>
            <a:pPr marL="109728" indent="457200" algn="just">
              <a:buNone/>
            </a:pPr>
            <a:r>
              <a:rPr lang="ru-RU" b="1" dirty="0"/>
              <a:t>July 25, 2006 </a:t>
            </a:r>
            <a:r>
              <a:rPr lang="ru-RU" dirty="0" smtClean="0"/>
              <a:t>- decree </a:t>
            </a:r>
            <a:r>
              <a:rPr lang="ru-RU" dirty="0"/>
              <a:t>"On the concept of civil society development in the Republic of Kazakhstan for 2006-2011</a:t>
            </a:r>
            <a:r>
              <a:rPr lang="ru-RU" dirty="0" smtClean="0"/>
              <a:t>»</a:t>
            </a:r>
            <a:endParaRPr lang="ru-RU" dirty="0"/>
          </a:p>
        </p:txBody>
      </p:sp>
    </p:spTree>
    <p:extLst>
      <p:ext uri="{BB962C8B-B14F-4D97-AF65-F5344CB8AC3E}">
        <p14:creationId xmlns:p14="http://schemas.microsoft.com/office/powerpoint/2010/main" val="10276283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1000125"/>
            <a:ext cx="7343775" cy="4954588"/>
          </a:xfrm>
        </p:spPr>
        <p:txBody>
          <a:bodyPr>
            <a:normAutofit/>
          </a:bodyPr>
          <a:lstStyle/>
          <a:p>
            <a:pPr marL="109728" indent="457200" algn="just">
              <a:buNone/>
            </a:pPr>
            <a:r>
              <a:rPr lang="ru-RU" dirty="0"/>
              <a:t>About</a:t>
            </a:r>
            <a:r>
              <a:rPr lang="ru-RU" dirty="0" smtClean="0"/>
              <a:t>snovny </a:t>
            </a:r>
            <a:r>
              <a:rPr lang="ru-RU" dirty="0"/>
              <a:t>the direction of development of civil society, according to this concept and its plan, was support and development </a:t>
            </a:r>
            <a:r>
              <a:rPr lang="ru-RU" b="1" dirty="0"/>
              <a:t>NGOs</a:t>
            </a:r>
            <a:r>
              <a:rPr lang="ru-RU" dirty="0"/>
              <a:t> (</a:t>
            </a:r>
            <a:r>
              <a:rPr lang="ru-RU" b="1" dirty="0"/>
              <a:t>non-governmental organizations</a:t>
            </a:r>
            <a:r>
              <a:rPr lang="ru-RU" dirty="0"/>
              <a:t>) with the help of social orders - a form of implementation of social programs, projects, as well as individual activities aimed at solving social problems at the republican, sectoral and regional levels, provided at the expense of budgetary funds, through the conclusion of a contract for the implementation of a state social order.</a:t>
            </a:r>
          </a:p>
        </p:txBody>
      </p:sp>
    </p:spTree>
    <p:extLst>
      <p:ext uri="{BB962C8B-B14F-4D97-AF65-F5344CB8AC3E}">
        <p14:creationId xmlns:p14="http://schemas.microsoft.com/office/powerpoint/2010/main" val="38253008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1214438"/>
            <a:ext cx="7786688" cy="4524375"/>
          </a:xfrm>
        </p:spPr>
        <p:txBody>
          <a:bodyPr>
            <a:normAutofit/>
          </a:bodyPr>
          <a:lstStyle/>
          <a:p>
            <a:pPr marL="109728" indent="457200" algn="just">
              <a:buNone/>
            </a:pPr>
            <a:r>
              <a:rPr lang="ru-RU" dirty="0"/>
              <a:t>In 2003, during the first pilot competition of NGO projects, the Ministry of Culture and Information of the Republic of Kazakhstan received 120 applications from 109 NGOs, and the commission recognized 20 projects totaling 10.7 million tenge as the winners. In 2006, the state allocated about 200 million tenge for the implementation of the social order. In 2007, the competition of socially significant projects was held for 70 lots totaling 299,028,000 tenge, which was attended by 154 NGOs that submitted 392 applications.</a:t>
            </a:r>
          </a:p>
          <a:p>
            <a:endParaRPr lang="ru-RU" dirty="0"/>
          </a:p>
        </p:txBody>
      </p:sp>
    </p:spTree>
    <p:extLst>
      <p:ext uri="{BB962C8B-B14F-4D97-AF65-F5344CB8AC3E}">
        <p14:creationId xmlns:p14="http://schemas.microsoft.com/office/powerpoint/2010/main" val="25960340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a:bodyPr>
          <a:lstStyle/>
          <a:p>
            <a:pPr algn="ctr"/>
            <a:r>
              <a:rPr lang="ru-RU" b="1" dirty="0">
                <a:solidFill>
                  <a:schemeClr val="tx1"/>
                </a:solidFill>
                <a:effectLst/>
              </a:rPr>
              <a:t>3.</a:t>
            </a:r>
            <a:r>
              <a:rPr lang="kk-KZ" b="1" dirty="0">
                <a:solidFill>
                  <a:schemeClr val="tx1"/>
                </a:solidFill>
                <a:effectLst/>
              </a:rPr>
              <a:t> Information policy of the Republic of Kazakhstan, media development</a:t>
            </a:r>
            <a:endParaRPr lang="ru-RU" b="1" dirty="0">
              <a:solidFill>
                <a:schemeClr val="tx1"/>
              </a:solidFill>
            </a:endParaRPr>
          </a:p>
        </p:txBody>
      </p:sp>
      <p:sp>
        <p:nvSpPr>
          <p:cNvPr id="2" name="Объект 1"/>
          <p:cNvSpPr>
            <a:spLocks noGrp="1"/>
          </p:cNvSpPr>
          <p:nvPr>
            <p:ph idx="1"/>
          </p:nvPr>
        </p:nvSpPr>
        <p:spPr/>
        <p:txBody>
          <a:bodyPr/>
          <a:lstStyle/>
          <a:p>
            <a:pPr marL="109728" indent="457200" algn="just">
              <a:buNone/>
            </a:pPr>
            <a:r>
              <a:rPr lang="ru-RU" dirty="0"/>
              <a:t>The independence and sovereignty gained by the Republic of Kazakhstan served to carry out fundamental transformations in the field of mass media, which is a kind of public platform for radical changes taking place in the country. </a:t>
            </a:r>
          </a:p>
        </p:txBody>
      </p:sp>
      <p:pic>
        <p:nvPicPr>
          <p:cNvPr id="14338" name="Picture 2" descr="C:\Users\user\Desktop\0631c174c350d682142005ace88c814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32477" y="3786191"/>
            <a:ext cx="3163859" cy="2755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8992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47546" y="1131094"/>
            <a:ext cx="6167804" cy="994172"/>
          </a:xfrm>
        </p:spPr>
        <p:txBody>
          <a:bodyPr>
            <a:normAutofit/>
          </a:bodyPr>
          <a:lstStyle/>
          <a:p>
            <a:r>
              <a:rPr lang="" sz="2400" dirty="0">
                <a:latin typeface="Arial" pitchFamily="34" charset="0"/>
                <a:cs typeface="Arial" pitchFamily="34" charset="0"/>
              </a:rPr>
              <a:t>Lecture plan:</a:t>
            </a:r>
            <a:endParaRPr lang="ru-RU" sz="2400" dirty="0">
              <a:latin typeface="Arial" pitchFamily="34" charset="0"/>
              <a:cs typeface="Arial" pitchFamily="34" charset="0"/>
            </a:endParaRPr>
          </a:p>
        </p:txBody>
      </p:sp>
      <p:sp>
        <p:nvSpPr>
          <p:cNvPr id="3" name="Объект 2"/>
          <p:cNvSpPr>
            <a:spLocks noGrp="1"/>
          </p:cNvSpPr>
          <p:nvPr>
            <p:ph idx="4294967295"/>
          </p:nvPr>
        </p:nvSpPr>
        <p:spPr>
          <a:xfrm>
            <a:off x="2123728" y="2057401"/>
            <a:ext cx="6563072" cy="3394472"/>
          </a:xfrm>
        </p:spPr>
        <p:txBody>
          <a:bodyPr>
            <a:normAutofit/>
          </a:bodyPr>
          <a:lstStyle/>
          <a:p>
            <a:pPr marL="109728" indent="0">
              <a:buNone/>
            </a:pPr>
            <a:r>
              <a:rPr lang="ru-RU" sz="2400" dirty="0"/>
              <a:t>1. </a:t>
            </a:r>
            <a:r>
              <a:rPr lang="kk-KZ" sz="2400" dirty="0"/>
              <a:t>Political system of modern Kazakhstan. Development of political parties in modern Kazakhstan</a:t>
            </a:r>
            <a:endParaRPr lang="ru-RU" sz="2400" dirty="0"/>
          </a:p>
          <a:p>
            <a:pPr marL="109728" indent="0">
              <a:buNone/>
            </a:pPr>
            <a:r>
              <a:rPr lang="ru-RU" sz="2400" dirty="0"/>
              <a:t>2. </a:t>
            </a:r>
            <a:r>
              <a:rPr lang="ru-RU" sz="2400" dirty="0" err="1"/>
              <a:t>Development</a:t>
            </a:r>
            <a:r>
              <a:rPr lang="ru-RU" sz="2400" dirty="0"/>
              <a:t> </a:t>
            </a:r>
            <a:r>
              <a:rPr lang="ru-RU" sz="2400" dirty="0" err="1"/>
              <a:t>of</a:t>
            </a:r>
            <a:r>
              <a:rPr lang="ru-RU" sz="2400" dirty="0"/>
              <a:t> </a:t>
            </a:r>
            <a:r>
              <a:rPr lang="ru-RU" sz="2400" dirty="0" err="1"/>
              <a:t>civil</a:t>
            </a:r>
            <a:r>
              <a:rPr lang="ru-RU" sz="2400" dirty="0"/>
              <a:t> </a:t>
            </a:r>
            <a:r>
              <a:rPr lang="ru-RU" sz="2400" dirty="0" err="1"/>
              <a:t>society</a:t>
            </a:r>
            <a:r>
              <a:rPr lang="ru-RU" sz="2400" dirty="0"/>
              <a:t> </a:t>
            </a:r>
            <a:r>
              <a:rPr lang="ru-RU" sz="2400" dirty="0" err="1"/>
              <a:t>and</a:t>
            </a:r>
            <a:r>
              <a:rPr lang="ru-RU" sz="2400" dirty="0"/>
              <a:t> </a:t>
            </a:r>
            <a:r>
              <a:rPr lang="ru-RU" sz="2400" dirty="0" err="1"/>
              <a:t>its</a:t>
            </a:r>
            <a:r>
              <a:rPr lang="ru-RU" sz="2400" dirty="0"/>
              <a:t> </a:t>
            </a:r>
            <a:r>
              <a:rPr lang="ru-RU" sz="2400" dirty="0" err="1"/>
              <a:t>political</a:t>
            </a:r>
            <a:r>
              <a:rPr lang="ru-RU" sz="2400" dirty="0"/>
              <a:t> </a:t>
            </a:r>
            <a:r>
              <a:rPr lang="ru-RU" sz="2400" dirty="0" err="1"/>
              <a:t>institutions</a:t>
            </a:r>
            <a:r>
              <a:rPr lang="ru-RU" sz="2400" dirty="0"/>
              <a:t>.</a:t>
            </a:r>
          </a:p>
          <a:p>
            <a:pPr marL="109728" indent="0">
              <a:buNone/>
            </a:pPr>
            <a:r>
              <a:rPr lang="ru-RU" sz="2400" dirty="0"/>
              <a:t>3.</a:t>
            </a:r>
            <a:r>
              <a:rPr lang="kk-KZ" sz="2400" dirty="0"/>
              <a:t> Information policy of the Republic of Kazakhstan, media development</a:t>
            </a:r>
            <a:endParaRPr lang="en-US" dirty="0" smtClean="0">
              <a:latin typeface="Arial" panose="020B0604020202020204" pitchFamily="34" charset="0"/>
              <a:cs typeface="Arial" panose="020B0604020202020204" pitchFamily="34" charset="0"/>
            </a:endParaRPr>
          </a:p>
          <a:p>
            <a:pPr>
              <a:buFontTx/>
              <a:buChar char="-"/>
            </a:pP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372531650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idx="4294967295"/>
          </p:nvPr>
        </p:nvSpPr>
        <p:spPr>
          <a:xfrm>
            <a:off x="0" y="785813"/>
            <a:ext cx="7632700" cy="4248150"/>
          </a:xfrm>
        </p:spPr>
        <p:txBody>
          <a:bodyPr>
            <a:normAutofit/>
          </a:bodyPr>
          <a:lstStyle/>
          <a:p>
            <a:pPr marL="109728" indent="457200" algn="just">
              <a:buNone/>
            </a:pPr>
            <a:r>
              <a:rPr lang="ru-RU" dirty="0"/>
              <a:t>The processes of market reform of the economy, democratization of the political system and public relations, and the formation of civil society create new needs for free information exchange, for obtaining prompt and multidimensional information about the state of affairs and events in all spheres of the republic's life. </a:t>
            </a:r>
          </a:p>
        </p:txBody>
      </p:sp>
    </p:spTree>
    <p:extLst>
      <p:ext uri="{BB962C8B-B14F-4D97-AF65-F5344CB8AC3E}">
        <p14:creationId xmlns:p14="http://schemas.microsoft.com/office/powerpoint/2010/main" val="17185490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chemeClr val="tx1"/>
                </a:solidFill>
              </a:rPr>
              <a:t>Stages of media development in the Republic of Kazakhstan</a:t>
            </a:r>
            <a:endParaRPr lang="ru-RU" b="1" dirty="0">
              <a:solidFill>
                <a:schemeClr val="tx1"/>
              </a:solidFill>
            </a:endParaRPr>
          </a:p>
        </p:txBody>
      </p:sp>
      <p:sp>
        <p:nvSpPr>
          <p:cNvPr id="3" name="Объект 2"/>
          <p:cNvSpPr>
            <a:spLocks noGrp="1"/>
          </p:cNvSpPr>
          <p:nvPr>
            <p:ph idx="1"/>
          </p:nvPr>
        </p:nvSpPr>
        <p:spPr/>
        <p:txBody>
          <a:bodyPr>
            <a:normAutofit/>
          </a:bodyPr>
          <a:lstStyle/>
          <a:p>
            <a:pPr marL="109728" indent="457200" algn="just" fontAlgn="base">
              <a:buNone/>
            </a:pPr>
            <a:r>
              <a:rPr lang="ru-RU" b="1" dirty="0"/>
              <a:t>First stage</a:t>
            </a:r>
            <a:r>
              <a:rPr lang="ru-RU" dirty="0"/>
              <a:t> - post-Soviet, the advantage of a state monopoly on mass media (</a:t>
            </a:r>
            <a:r>
              <a:rPr lang="ru-RU" b="1" dirty="0"/>
              <a:t>before 1992</a:t>
            </a:r>
            <a:r>
              <a:rPr lang="ru-RU" dirty="0"/>
              <a:t>), when there were practically no independent media outlets.</a:t>
            </a:r>
          </a:p>
          <a:p>
            <a:pPr marL="109728" indent="457200" algn="just" fontAlgn="base">
              <a:buNone/>
            </a:pPr>
            <a:r>
              <a:rPr lang="ru-RU" b="1" dirty="0"/>
              <a:t>Second stage</a:t>
            </a:r>
            <a:r>
              <a:rPr lang="ru-RU" dirty="0"/>
              <a:t> – the stage of formation and growth (</a:t>
            </a:r>
            <a:r>
              <a:rPr lang="ru-RU" b="1" dirty="0"/>
              <a:t>1992-1996</a:t>
            </a:r>
            <a:r>
              <a:rPr lang="ru-RU" dirty="0"/>
              <a:t>), a certain departure of the state from absolute dominance in the information space and the rapid development of non-state media, a reduction in the share of state-owned media in the total number.</a:t>
            </a:r>
          </a:p>
          <a:p>
            <a:endParaRPr lang="ru-RU" dirty="0"/>
          </a:p>
        </p:txBody>
      </p:sp>
    </p:spTree>
    <p:extLst>
      <p:ext uri="{BB962C8B-B14F-4D97-AF65-F5344CB8AC3E}">
        <p14:creationId xmlns:p14="http://schemas.microsoft.com/office/powerpoint/2010/main" val="6373857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4294967295"/>
          </p:nvPr>
        </p:nvSpPr>
        <p:spPr>
          <a:xfrm>
            <a:off x="1582738" y="1214438"/>
            <a:ext cx="7561262" cy="4881562"/>
          </a:xfrm>
        </p:spPr>
        <p:txBody>
          <a:bodyPr>
            <a:normAutofit/>
          </a:bodyPr>
          <a:lstStyle/>
          <a:p>
            <a:pPr marL="109728" indent="457200" algn="just">
              <a:buNone/>
            </a:pPr>
            <a:r>
              <a:rPr lang="ru-RU" b="1" dirty="0"/>
              <a:t>Third stage</a:t>
            </a:r>
            <a:r>
              <a:rPr lang="ru-RU" dirty="0"/>
              <a:t> – (</a:t>
            </a:r>
            <a:r>
              <a:rPr lang="ru-RU" b="1" dirty="0"/>
              <a:t>1997-2006</a:t>
            </a:r>
            <a:r>
              <a:rPr lang="ru-RU" dirty="0"/>
              <a:t>) liberal, characterized by qualitative and quantitative changes in the mass media market, mass privatization of former state-owned mass media, printing enterprises, and the transition from state financing and subsidizing of mass media to state orders for the implementation of state information policy. </a:t>
            </a:r>
          </a:p>
          <a:p>
            <a:endParaRPr lang="ru-RU" dirty="0"/>
          </a:p>
        </p:txBody>
      </p:sp>
    </p:spTree>
    <p:extLst>
      <p:ext uri="{BB962C8B-B14F-4D97-AF65-F5344CB8AC3E}">
        <p14:creationId xmlns:p14="http://schemas.microsoft.com/office/powerpoint/2010/main" val="21148107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957388" y="1143000"/>
            <a:ext cx="7186612" cy="4525963"/>
          </a:xfrm>
        </p:spPr>
        <p:txBody>
          <a:bodyPr/>
          <a:lstStyle/>
          <a:p>
            <a:pPr marL="109728" indent="457200" algn="just">
              <a:buNone/>
            </a:pPr>
            <a:r>
              <a:rPr lang="ru-RU" b="1" dirty="0"/>
              <a:t>Fourth stage </a:t>
            </a:r>
            <a:r>
              <a:rPr lang="ru-RU" dirty="0"/>
              <a:t>– (</a:t>
            </a:r>
            <a:r>
              <a:rPr lang="ru-RU" b="1" dirty="0"/>
              <a:t>since 2007</a:t>
            </a:r>
            <a:r>
              <a:rPr lang="ru-RU" dirty="0"/>
              <a:t> It can be argued that the information market of Kazakhstan has entered a phase of stable growth. The state's economic support for the media played a role. Measures have been taken to increase the competitiveness of the domestic media market.</a:t>
            </a:r>
          </a:p>
          <a:p>
            <a:endParaRPr lang="ru-RU" dirty="0"/>
          </a:p>
        </p:txBody>
      </p:sp>
    </p:spTree>
    <p:extLst>
      <p:ext uri="{BB962C8B-B14F-4D97-AF65-F5344CB8AC3E}">
        <p14:creationId xmlns:p14="http://schemas.microsoft.com/office/powerpoint/2010/main" val="33039629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1071563"/>
            <a:ext cx="7489825" cy="4738687"/>
          </a:xfrm>
        </p:spPr>
        <p:txBody>
          <a:bodyPr>
            <a:normAutofit/>
          </a:bodyPr>
          <a:lstStyle/>
          <a:p>
            <a:pPr marL="109728" indent="457200" algn="just">
              <a:buNone/>
            </a:pPr>
            <a:r>
              <a:rPr lang="ru-RU" dirty="0"/>
              <a:t>In Kazakhstan, over the past years, fundamental changes have been made in the field of mass media activities. The media sector was denationalized, which resulted in the fact that today more than 80% of media outlets are non-state-owned. Liberalization and market reforms have led to the quantitative and qualitative growth of the media. Today, Kazakhstan is ahead of most Central Asian and Transcaucasian countries in terms of media development. </a:t>
            </a:r>
          </a:p>
        </p:txBody>
      </p:sp>
    </p:spTree>
    <p:extLst>
      <p:ext uri="{BB962C8B-B14F-4D97-AF65-F5344CB8AC3E}">
        <p14:creationId xmlns:p14="http://schemas.microsoft.com/office/powerpoint/2010/main" val="31982864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4294967295"/>
          </p:nvPr>
        </p:nvSpPr>
        <p:spPr>
          <a:xfrm>
            <a:off x="0" y="1214438"/>
            <a:ext cx="7329488" cy="4525962"/>
          </a:xfrm>
        </p:spPr>
        <p:txBody>
          <a:bodyPr>
            <a:normAutofit/>
          </a:bodyPr>
          <a:lstStyle/>
          <a:p>
            <a:pPr marL="109728" indent="457200" algn="just">
              <a:buNone/>
            </a:pPr>
            <a:r>
              <a:rPr lang="ru-RU" dirty="0"/>
              <a:t>Newspapers and magazines are published in 11 languages of the nations and nationalities living in the country, and TV and radio programs are broadcast. In addition to the main languages (Kazakh and Russian), the media are published in Ukrainian and Polish, </a:t>
            </a:r>
            <a:r>
              <a:rPr lang="ru-RU" dirty="0" smtClean="0"/>
              <a:t>in german</a:t>
            </a:r>
            <a:r>
              <a:rPr lang="ru-RU" dirty="0"/>
              <a:t>, Korean, Uyghur, Turkish, </a:t>
            </a:r>
            <a:r>
              <a:rPr lang="ru-RU" dirty="0" err="1"/>
              <a:t>dungan</a:t>
            </a:r>
            <a:r>
              <a:rPr lang="ru-RU" dirty="0"/>
              <a:t> and other languages. Ethnic minority media outlets receive financial support from the Government. </a:t>
            </a:r>
          </a:p>
        </p:txBody>
      </p:sp>
    </p:spTree>
    <p:extLst>
      <p:ext uri="{BB962C8B-B14F-4D97-AF65-F5344CB8AC3E}">
        <p14:creationId xmlns:p14="http://schemas.microsoft.com/office/powerpoint/2010/main" val="3953020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4294967295"/>
          </p:nvPr>
        </p:nvSpPr>
        <p:spPr>
          <a:xfrm>
            <a:off x="0" y="857250"/>
            <a:ext cx="7329488" cy="4881563"/>
          </a:xfrm>
        </p:spPr>
        <p:txBody>
          <a:bodyPr>
            <a:normAutofit/>
          </a:bodyPr>
          <a:lstStyle/>
          <a:p>
            <a:pPr marL="109728" indent="457200" algn="just">
              <a:buNone/>
            </a:pPr>
            <a:r>
              <a:rPr lang="ru-RU" dirty="0"/>
              <a:t>Internet and cable TV are developing dynamically in Kazakhstan. Modern information technologies are widely used in the information market; National TV and radio stations are broadcast via the national satellite system. </a:t>
            </a:r>
            <a:endParaRPr lang="ru-RU" dirty="0" smtClean="0"/>
          </a:p>
          <a:p>
            <a:pPr marL="109728" indent="457200" algn="just">
              <a:buNone/>
            </a:pPr>
            <a:r>
              <a:rPr lang="ru-RU" dirty="0" smtClean="0"/>
              <a:t>In </a:t>
            </a:r>
            <a:r>
              <a:rPr lang="ru-RU" dirty="0"/>
              <a:t>In 2002, the channel was created </a:t>
            </a:r>
            <a:r>
              <a:rPr lang="ru-RU" dirty="0" err="1"/>
              <a:t>CaspioNet</a:t>
            </a:r>
            <a:r>
              <a:rPr lang="ru-RU" dirty="0"/>
              <a:t> (operator </a:t>
            </a:r>
            <a:r>
              <a:rPr lang="ru-RU" dirty="0" err="1"/>
              <a:t>Eutelsat</a:t>
            </a:r>
            <a:r>
              <a:rPr lang="ru-RU" dirty="0"/>
              <a:t>The BBC and CNN programs are broadcast on the entire territory of the Republic via cable and satellite channels., </a:t>
            </a:r>
            <a:r>
              <a:rPr lang="ru-RU" dirty="0" err="1"/>
              <a:t>Deutsche</a:t>
            </a:r>
            <a:r>
              <a:rPr lang="ru-RU" dirty="0"/>
              <a:t> </a:t>
            </a:r>
            <a:r>
              <a:rPr lang="ru-RU" dirty="0" err="1"/>
              <a:t>Welle</a:t>
            </a:r>
            <a:r>
              <a:rPr lang="ru-RU" dirty="0"/>
              <a:t>, radio Liberty, Polish channel </a:t>
            </a:r>
            <a:r>
              <a:rPr lang="ru-RU" dirty="0" err="1"/>
              <a:t>Polonia</a:t>
            </a:r>
            <a:r>
              <a:rPr lang="ru-RU" dirty="0"/>
              <a:t>, Russian and other TV and radio channels.</a:t>
            </a:r>
          </a:p>
          <a:p>
            <a:endParaRPr lang="ru-RU" dirty="0"/>
          </a:p>
        </p:txBody>
      </p:sp>
    </p:spTree>
    <p:extLst>
      <p:ext uri="{BB962C8B-B14F-4D97-AF65-F5344CB8AC3E}">
        <p14:creationId xmlns:p14="http://schemas.microsoft.com/office/powerpoint/2010/main" val="2280389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539552" y="548680"/>
            <a:ext cx="8229600" cy="2019644"/>
          </a:xfrm>
        </p:spPr>
        <p:txBody>
          <a:bodyPr>
            <a:noAutofit/>
          </a:bodyPr>
          <a:lstStyle/>
          <a:p>
            <a:pPr algn="ctr"/>
            <a:r>
              <a:rPr lang="ru-RU" b="1" dirty="0">
                <a:solidFill>
                  <a:schemeClr val="tx1"/>
                </a:solidFill>
                <a:effectLst/>
              </a:rPr>
              <a:t>1. </a:t>
            </a:r>
            <a:r>
              <a:rPr lang="kk-KZ" b="1" dirty="0">
                <a:solidFill>
                  <a:schemeClr val="tx1"/>
                </a:solidFill>
                <a:effectLst/>
              </a:rPr>
              <a:t>Political system of modern Kazakhstan. Development of political parties in modern Kazakhstan</a:t>
            </a:r>
            <a:r>
              <a:rPr lang="ru-RU" sz="2800" dirty="0">
                <a:solidFill>
                  <a:schemeClr val="tx1"/>
                </a:solidFill>
                <a:effectLst/>
              </a:rPr>
              <a:t/>
            </a:r>
            <a:br>
              <a:rPr lang="ru-RU" sz="2800" dirty="0">
                <a:solidFill>
                  <a:schemeClr val="tx1"/>
                </a:solidFill>
                <a:effectLst/>
              </a:rPr>
            </a:br>
            <a:r>
              <a:rPr lang="ru-RU" sz="2800" dirty="0">
                <a:solidFill>
                  <a:schemeClr val="tx1"/>
                </a:solidFill>
                <a:effectLst/>
              </a:rPr>
              <a:t/>
            </a:r>
            <a:br>
              <a:rPr lang="ru-RU" sz="2800" dirty="0">
                <a:solidFill>
                  <a:schemeClr val="tx1"/>
                </a:solidFill>
                <a:effectLst/>
              </a:rPr>
            </a:br>
            <a:endParaRPr lang="ru-RU" sz="2800" dirty="0">
              <a:solidFill>
                <a:schemeClr val="tx1"/>
              </a:solidFill>
              <a:effectLst/>
            </a:endParaRPr>
          </a:p>
        </p:txBody>
      </p:sp>
      <p:sp>
        <p:nvSpPr>
          <p:cNvPr id="2" name="Объект 1"/>
          <p:cNvSpPr>
            <a:spLocks noGrp="1"/>
          </p:cNvSpPr>
          <p:nvPr>
            <p:ph idx="1"/>
          </p:nvPr>
        </p:nvSpPr>
        <p:spPr>
          <a:xfrm>
            <a:off x="928662" y="2492896"/>
            <a:ext cx="7572428" cy="3514395"/>
          </a:xfrm>
        </p:spPr>
        <p:txBody>
          <a:bodyPr>
            <a:normAutofit/>
          </a:bodyPr>
          <a:lstStyle/>
          <a:p>
            <a:pPr marL="109728" indent="457200" algn="just">
              <a:buNone/>
            </a:pPr>
            <a:r>
              <a:rPr lang="ru-RU" dirty="0"/>
              <a:t>The most important tasks of political reform in the Republic of Kazakhstan are the creation of a state governed by the rule of law and a civil society, the highest value of which is human rights and freedoms. </a:t>
            </a:r>
          </a:p>
          <a:p>
            <a:pPr marL="109728" indent="457200" algn="just">
              <a:buNone/>
            </a:pPr>
            <a:endParaRPr lang="ru-RU" dirty="0"/>
          </a:p>
        </p:txBody>
      </p:sp>
      <p:pic>
        <p:nvPicPr>
          <p:cNvPr id="1026" name="Picture 2" descr="C:\Users\user\Desktop\2-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1802" y="4075776"/>
            <a:ext cx="3357586" cy="25420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8826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b="1" dirty="0" smtClean="0">
                <a:solidFill>
                  <a:schemeClr val="tx1"/>
                </a:solidFill>
              </a:rPr>
              <a:t>Stages of political reforms in Kazakhstan</a:t>
            </a:r>
            <a:endParaRPr lang="ru-RU" b="1" dirty="0">
              <a:solidFill>
                <a:schemeClr val="tx1"/>
              </a:solidFill>
            </a:endParaRPr>
          </a:p>
        </p:txBody>
      </p:sp>
      <p:sp>
        <p:nvSpPr>
          <p:cNvPr id="3" name="Объект 2"/>
          <p:cNvSpPr>
            <a:spLocks noGrp="1"/>
          </p:cNvSpPr>
          <p:nvPr>
            <p:ph idx="1"/>
          </p:nvPr>
        </p:nvSpPr>
        <p:spPr>
          <a:xfrm>
            <a:off x="457200" y="1844824"/>
            <a:ext cx="8229600" cy="4162467"/>
          </a:xfrm>
        </p:spPr>
        <p:txBody>
          <a:bodyPr/>
          <a:lstStyle/>
          <a:p>
            <a:pPr marL="109728" indent="457200" algn="just">
              <a:buNone/>
            </a:pPr>
            <a:r>
              <a:rPr lang="ru-RU" dirty="0"/>
              <a:t>Political reforms in the Republic of Kazakhstan over the years of independence include: </a:t>
            </a:r>
            <a:r>
              <a:rPr lang="ru-RU" b="1" i="1" dirty="0"/>
              <a:t>multiple stages</a:t>
            </a:r>
            <a:r>
              <a:rPr lang="ru-RU" dirty="0"/>
              <a:t>: </a:t>
            </a:r>
            <a:endParaRPr lang="ru-RU" dirty="0" smtClean="0"/>
          </a:p>
          <a:p>
            <a:r>
              <a:rPr lang="ru-RU" dirty="0" smtClean="0"/>
              <a:t>1991-1993 </a:t>
            </a:r>
            <a:r>
              <a:rPr lang="ru-RU" dirty="0"/>
              <a:t>years; </a:t>
            </a:r>
            <a:endParaRPr lang="ru-RU" dirty="0" smtClean="0"/>
          </a:p>
          <a:p>
            <a:r>
              <a:rPr lang="ru-RU" dirty="0" smtClean="0"/>
              <a:t>1993-1995 </a:t>
            </a:r>
            <a:r>
              <a:rPr lang="ru-RU" dirty="0"/>
              <a:t>years;1995-1999; </a:t>
            </a:r>
            <a:endParaRPr lang="ru-RU" dirty="0" smtClean="0"/>
          </a:p>
          <a:p>
            <a:r>
              <a:rPr lang="ru-RU" dirty="0" smtClean="0"/>
              <a:t>1999-2001 </a:t>
            </a:r>
            <a:r>
              <a:rPr lang="ru-RU" dirty="0"/>
              <a:t>years; </a:t>
            </a:r>
            <a:endParaRPr lang="ru-RU" dirty="0" smtClean="0"/>
          </a:p>
          <a:p>
            <a:r>
              <a:rPr lang="ru-RU" dirty="0" smtClean="0"/>
              <a:t>2001-2017</a:t>
            </a:r>
            <a:r>
              <a:rPr lang="ru-RU" dirty="0"/>
              <a:t>. </a:t>
            </a:r>
          </a:p>
        </p:txBody>
      </p:sp>
    </p:spTree>
    <p:extLst>
      <p:ext uri="{BB962C8B-B14F-4D97-AF65-F5344CB8AC3E}">
        <p14:creationId xmlns:p14="http://schemas.microsoft.com/office/powerpoint/2010/main" val="15293449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714202"/>
          </a:xfrm>
        </p:spPr>
        <p:txBody>
          <a:bodyPr>
            <a:normAutofit/>
          </a:bodyPr>
          <a:lstStyle/>
          <a:p>
            <a:pPr algn="ctr"/>
            <a:r>
              <a:rPr lang="ru-RU" b="1" dirty="0" smtClean="0">
                <a:solidFill>
                  <a:schemeClr val="tx1"/>
                </a:solidFill>
              </a:rPr>
              <a:t>1991-1993</a:t>
            </a:r>
            <a:br>
              <a:rPr lang="ru-RU" b="1" dirty="0" smtClean="0">
                <a:solidFill>
                  <a:schemeClr val="tx1"/>
                </a:solidFill>
              </a:rPr>
            </a:br>
            <a:r>
              <a:rPr lang="ru-RU" b="1" dirty="0" smtClean="0">
                <a:solidFill>
                  <a:schemeClr val="tx1"/>
                </a:solidFill>
              </a:rPr>
              <a:t>1993-1995</a:t>
            </a:r>
            <a:endParaRPr lang="ru-RU" b="1" dirty="0">
              <a:solidFill>
                <a:schemeClr val="tx1"/>
              </a:solidFill>
            </a:endParaRPr>
          </a:p>
        </p:txBody>
      </p:sp>
      <p:sp>
        <p:nvSpPr>
          <p:cNvPr id="3" name="Объект 2"/>
          <p:cNvSpPr>
            <a:spLocks noGrp="1"/>
          </p:cNvSpPr>
          <p:nvPr>
            <p:ph idx="1"/>
          </p:nvPr>
        </p:nvSpPr>
        <p:spPr>
          <a:xfrm>
            <a:off x="457200" y="2492896"/>
            <a:ext cx="8229600" cy="3514395"/>
          </a:xfrm>
        </p:spPr>
        <p:txBody>
          <a:bodyPr>
            <a:normAutofit/>
          </a:bodyPr>
          <a:lstStyle/>
          <a:p>
            <a:pPr marL="109728" indent="457200" algn="just">
              <a:buNone/>
            </a:pPr>
            <a:r>
              <a:rPr lang="ru-RU" dirty="0"/>
              <a:t>The first two stages reflect the evolution of the constitutional system of the Republic of Kazakhstan, the form of government from parliamentary to political. </a:t>
            </a:r>
            <a:r>
              <a:rPr lang="ru-RU" dirty="0" err="1"/>
              <a:t>semi-presidential</a:t>
            </a:r>
            <a:r>
              <a:rPr lang="ru-RU" dirty="0"/>
              <a:t> and the presidential republic, the formation of the statehood of the new Kazakhstan in the post-Soviet period. </a:t>
            </a:r>
          </a:p>
          <a:p>
            <a:endParaRPr lang="ru-RU" dirty="0"/>
          </a:p>
        </p:txBody>
      </p:sp>
    </p:spTree>
    <p:extLst>
      <p:ext uri="{BB962C8B-B14F-4D97-AF65-F5344CB8AC3E}">
        <p14:creationId xmlns:p14="http://schemas.microsoft.com/office/powerpoint/2010/main" val="3751001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pPr algn="ctr"/>
            <a:r>
              <a:rPr lang="ru-RU" b="1" dirty="0" smtClean="0">
                <a:solidFill>
                  <a:schemeClr val="tx1"/>
                </a:solidFill>
              </a:rPr>
              <a:t>1995-1999</a:t>
            </a:r>
            <a:endParaRPr lang="ru-RU" b="1" dirty="0">
              <a:solidFill>
                <a:schemeClr val="tx1"/>
              </a:solidFill>
            </a:endParaRPr>
          </a:p>
        </p:txBody>
      </p:sp>
      <p:sp>
        <p:nvSpPr>
          <p:cNvPr id="2" name="Объект 1"/>
          <p:cNvSpPr>
            <a:spLocks noGrp="1"/>
          </p:cNvSpPr>
          <p:nvPr>
            <p:ph idx="1"/>
          </p:nvPr>
        </p:nvSpPr>
        <p:spPr/>
        <p:txBody>
          <a:bodyPr/>
          <a:lstStyle/>
          <a:p>
            <a:pPr marL="109728" indent="457200" algn="just">
              <a:buNone/>
            </a:pPr>
            <a:r>
              <a:rPr lang="ru-RU" dirty="0"/>
              <a:t>The third stage was characterized by the consolidation of the foundations of the constitutional system, defined in the current Constitution, and the approval of a set of constitutional laws. </a:t>
            </a:r>
          </a:p>
        </p:txBody>
      </p:sp>
    </p:spTree>
    <p:extLst>
      <p:ext uri="{BB962C8B-B14F-4D97-AF65-F5344CB8AC3E}">
        <p14:creationId xmlns:p14="http://schemas.microsoft.com/office/powerpoint/2010/main" val="1710338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a:bodyPr>
          <a:lstStyle/>
          <a:p>
            <a:pPr algn="ctr"/>
            <a:r>
              <a:rPr lang="ru-RU" b="1" dirty="0" smtClean="0">
                <a:solidFill>
                  <a:schemeClr val="tx1"/>
                </a:solidFill>
              </a:rPr>
              <a:t>1999-2001</a:t>
            </a:r>
            <a:br>
              <a:rPr lang="ru-RU" b="1" dirty="0" smtClean="0">
                <a:solidFill>
                  <a:schemeClr val="tx1"/>
                </a:solidFill>
              </a:rPr>
            </a:br>
            <a:r>
              <a:rPr lang="ru-RU" b="1" dirty="0" smtClean="0">
                <a:solidFill>
                  <a:schemeClr val="tx1"/>
                </a:solidFill>
              </a:rPr>
              <a:t>2001-2019</a:t>
            </a:r>
            <a:endParaRPr lang="ru-RU" b="1" dirty="0">
              <a:solidFill>
                <a:schemeClr val="tx1"/>
              </a:solidFill>
            </a:endParaRPr>
          </a:p>
        </p:txBody>
      </p:sp>
      <p:sp>
        <p:nvSpPr>
          <p:cNvPr id="2" name="Объект 1"/>
          <p:cNvSpPr>
            <a:spLocks noGrp="1"/>
          </p:cNvSpPr>
          <p:nvPr>
            <p:ph idx="1"/>
          </p:nvPr>
        </p:nvSpPr>
        <p:spPr>
          <a:xfrm>
            <a:off x="457200" y="1916832"/>
            <a:ext cx="8229600" cy="4090459"/>
          </a:xfrm>
        </p:spPr>
        <p:txBody>
          <a:bodyPr/>
          <a:lstStyle/>
          <a:p>
            <a:pPr marL="109728" indent="457200" algn="just">
              <a:buNone/>
            </a:pPr>
            <a:r>
              <a:rPr lang="ru-RU" dirty="0"/>
              <a:t>The fourth and current stage of political reforms reflects the actualization of further changes in the political sphere. Thus, in his annual address to the people of Kazakhstan in October 2000, President N. Nazarbayev noted that the pace of political reform is lagging behind the scale of economic transformation. </a:t>
            </a:r>
          </a:p>
          <a:p>
            <a:endParaRPr lang="ru-RU" dirty="0"/>
          </a:p>
        </p:txBody>
      </p:sp>
    </p:spTree>
    <p:extLst>
      <p:ext uri="{BB962C8B-B14F-4D97-AF65-F5344CB8AC3E}">
        <p14:creationId xmlns:p14="http://schemas.microsoft.com/office/powerpoint/2010/main" val="1432865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4294967295"/>
          </p:nvPr>
        </p:nvSpPr>
        <p:spPr>
          <a:xfrm>
            <a:off x="0" y="642938"/>
            <a:ext cx="7488238" cy="5111750"/>
          </a:xfrm>
        </p:spPr>
        <p:txBody>
          <a:bodyPr>
            <a:normAutofit/>
          </a:bodyPr>
          <a:lstStyle/>
          <a:p>
            <a:pPr marL="109728" indent="457200" algn="just">
              <a:buNone/>
            </a:pPr>
            <a:r>
              <a:rPr lang="ru-RU" dirty="0"/>
              <a:t>The main directions of political reforms focused on the development of democratization were presented in the annual Addresses of the Head of State to the people of Kazakhstan in 1998 and 2000. The agenda for democratizing the political system of Kazakhstan's society included:</a:t>
            </a:r>
          </a:p>
          <a:p>
            <a:pPr marL="109728" indent="457200" algn="just">
              <a:buNone/>
            </a:pPr>
            <a:r>
              <a:rPr lang="ru-RU" dirty="0"/>
              <a:t>- strengthening the independence of the judicial system, legal reform;</a:t>
            </a:r>
          </a:p>
          <a:p>
            <a:pPr marL="109728" indent="457200" algn="just">
              <a:buNone/>
            </a:pPr>
            <a:r>
              <a:rPr lang="ru-RU" dirty="0" smtClean="0"/>
              <a:t>- extension </a:t>
            </a:r>
            <a:r>
              <a:rPr lang="ru-RU" dirty="0"/>
              <a:t>powers of representative authorities</a:t>
            </a:r>
            <a:r>
              <a:rPr lang="ru-RU" dirty="0" smtClean="0"/>
              <a:t>;</a:t>
            </a:r>
          </a:p>
          <a:p>
            <a:pPr marL="109728" indent="457200" algn="just">
              <a:buNone/>
            </a:pPr>
            <a:r>
              <a:rPr lang="ru-RU" dirty="0" smtClean="0"/>
              <a:t>- </a:t>
            </a:r>
            <a:r>
              <a:rPr lang="ru-RU" dirty="0"/>
              <a:t>expansion of electivity and improvement of electoral legislation;</a:t>
            </a:r>
          </a:p>
          <a:p>
            <a:pPr marL="109728" indent="457200" algn="just">
              <a:buNone/>
            </a:pPr>
            <a:r>
              <a:rPr lang="ru-RU" dirty="0"/>
              <a:t>- strengthening civil society institutions.</a:t>
            </a:r>
          </a:p>
          <a:p>
            <a:endParaRPr lang="ru-RU" dirty="0"/>
          </a:p>
        </p:txBody>
      </p:sp>
    </p:spTree>
    <p:extLst>
      <p:ext uri="{BB962C8B-B14F-4D97-AF65-F5344CB8AC3E}">
        <p14:creationId xmlns:p14="http://schemas.microsoft.com/office/powerpoint/2010/main" val="206631582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973</TotalTime>
  <Words>1830</Words>
  <Application>Microsoft Office PowerPoint</Application>
  <PresentationFormat>Экран (4:3)</PresentationFormat>
  <Paragraphs>98</Paragraphs>
  <Slides>36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36</vt:i4>
      </vt:variant>
    </vt:vector>
  </HeadingPairs>
  <TitlesOfParts>
    <vt:vector size="40" baseType="lpstr">
      <vt:lpstr>Arial</vt:lpstr>
      <vt:lpstr>Calibri</vt:lpstr>
      <vt:lpstr>Calibri Light</vt:lpstr>
      <vt:lpstr>Тема Office</vt:lpstr>
      <vt:lpstr>AL-FARABI KAZAKH NATIONAL UNIVERSITY</vt:lpstr>
      <vt:lpstr>Презентация PowerPoint</vt:lpstr>
      <vt:lpstr>Lecture plan:</vt:lpstr>
      <vt:lpstr>1. Political system of modern Kazakhstan. Development of political parties in modern Kazakhstan  </vt:lpstr>
      <vt:lpstr>Stages of political reforms in Kazakhstan</vt:lpstr>
      <vt:lpstr>1991-1993 1993-1995</vt:lpstr>
      <vt:lpstr>1995-1999</vt:lpstr>
      <vt:lpstr>1999-2001 2001-2019</vt:lpstr>
      <vt:lpstr>Презентация PowerPoint</vt:lpstr>
      <vt:lpstr>The process of transformation of the political system of Kazakhstan in its development has passed the following stages:: </vt:lpstr>
      <vt:lpstr>Презентация PowerPoint</vt:lpstr>
      <vt:lpstr>Презентация PowerPoint</vt:lpstr>
      <vt:lpstr>Презентация PowerPoint</vt:lpstr>
      <vt:lpstr>Презентация PowerPoint</vt:lpstr>
      <vt:lpstr>Political parties of the Republic of Kazakhstan</vt:lpstr>
      <vt:lpstr>Презентация PowerPoint</vt:lpstr>
      <vt:lpstr>Parties of the Republic of Kazakhstan in 2017:</vt:lpstr>
      <vt:lpstr>Results of the parliamentary elections  (January 2016)</vt:lpstr>
      <vt:lpstr>2. Development of civil society and its political structures institutions </vt:lpstr>
      <vt:lpstr>Презентация PowerPoint</vt:lpstr>
      <vt:lpstr>Презентация PowerPoint</vt:lpstr>
      <vt:lpstr>Civil society goal</vt:lpstr>
      <vt:lpstr>Презентация PowerPoint</vt:lpstr>
      <vt:lpstr>Formation of civil society in the Republic of Kazakhstan</vt:lpstr>
      <vt:lpstr>Презентация PowerPoint</vt:lpstr>
      <vt:lpstr>Презентация PowerPoint</vt:lpstr>
      <vt:lpstr>Презентация PowerPoint</vt:lpstr>
      <vt:lpstr>Презентация PowerPoint</vt:lpstr>
      <vt:lpstr>3. Information policy of the Republic of Kazakhstan, media development</vt:lpstr>
      <vt:lpstr>Презентация PowerPoint</vt:lpstr>
      <vt:lpstr>Stages of media development in the Republic of Kazakhstan</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 1 Социально-экономическая ситуация в Казахстане – предпосылки борьбы за независимость</dc:title>
  <dc:creator>Yandex.Translate</dc:creator>
  <cp:lastModifiedBy>User</cp:lastModifiedBy>
  <cp:revision>171</cp:revision>
  <dcterms:created xsi:type="dcterms:W3CDTF">2017-01-17T13:36:48Z</dcterms:created>
  <dcterms:modified xsi:type="dcterms:W3CDTF">2024-04-23T06:51:28Z</dcterms:modified>
</cp:coreProperties>
</file>